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93" r:id="rId2"/>
    <p:sldId id="294" r:id="rId3"/>
    <p:sldId id="295" r:id="rId4"/>
    <p:sldId id="296" r:id="rId5"/>
    <p:sldId id="297" r:id="rId6"/>
    <p:sldId id="298" r:id="rId7"/>
    <p:sldId id="300" r:id="rId8"/>
    <p:sldId id="299" r:id="rId9"/>
    <p:sldId id="302" r:id="rId10"/>
    <p:sldId id="301" r:id="rId11"/>
    <p:sldId id="291" r:id="rId1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3CC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4" d="100"/>
          <a:sy n="84" d="100"/>
        </p:scale>
        <p:origin x="-1146" y="-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直角三角形 9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标题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zh-CN" altLang="en-US" smtClean="0"/>
              <a:t>单击此处编辑母版副标题样式</a:t>
            </a:r>
            <a:endParaRPr kumimoji="0" lang="en-US"/>
          </a:p>
        </p:txBody>
      </p:sp>
      <p:grpSp>
        <p:nvGrpSpPr>
          <p:cNvPr id="2" name="组合 1"/>
          <p:cNvGrpSpPr/>
          <p:nvPr/>
        </p:nvGrpSpPr>
        <p:grpSpPr>
          <a:xfrm>
            <a:off x="-3765" y="4953000"/>
            <a:ext cx="9147765" cy="1912088"/>
            <a:chOff x="-3765" y="4832896"/>
            <a:chExt cx="9147765" cy="2032192"/>
          </a:xfrm>
        </p:grpSpPr>
        <p:sp>
          <p:nvSpPr>
            <p:cNvPr id="7" name="任意多边形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8" name="任意多边形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11" name="任意多边形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>
              <a:extLst/>
            </a:lstStyle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直接连接符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日期占位符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544213AF-26F6-41FA-8D85-E2C5388D6E58}" type="datetimeFigureOut">
              <a:rPr lang="en-US" smtClean="0"/>
              <a:pPr/>
              <a:t>9/8/2017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9" name="页脚占位符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kumimoji="0" lang="en-US">
              <a:solidFill>
                <a:schemeClr val="accent1">
                  <a:tint val="20000"/>
                </a:schemeClr>
              </a:solidFill>
            </a:endParaRPr>
          </a:p>
        </p:txBody>
      </p:sp>
      <p:sp>
        <p:nvSpPr>
          <p:cNvPr id="27" name="灯片编号占位符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44213AF-26F6-41FA-8D85-E2C5388D6E58}" type="datetimeFigureOut">
              <a:rPr lang="en-US" smtClean="0"/>
              <a:pPr/>
              <a:t>9/8/2017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44213AF-26F6-41FA-8D85-E2C5388D6E58}" type="datetimeFigureOut">
              <a:rPr lang="en-US" smtClean="0"/>
              <a:pPr/>
              <a:t>9/8/2017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44213AF-26F6-41FA-8D85-E2C5388D6E58}" type="datetimeFigureOut">
              <a:rPr lang="en-US" smtClean="0"/>
              <a:pPr/>
              <a:t>9/8/2017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44213AF-26F6-41FA-8D85-E2C5388D6E58}" type="datetimeFigureOut">
              <a:rPr lang="en-US" smtClean="0"/>
              <a:pPr/>
              <a:t>9/8/2017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7" name="燕尾形 6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8" name="燕尾形 7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44213AF-26F6-41FA-8D85-E2C5388D6E58}" type="datetimeFigureOut">
              <a:rPr lang="en-US" smtClean="0"/>
              <a:pPr/>
              <a:t>9/8/2017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比较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44213AF-26F6-41FA-8D85-E2C5388D6E58}" type="datetimeFigureOut">
              <a:rPr lang="en-US" smtClean="0"/>
              <a:pPr/>
              <a:t>9/8/2017</a:t>
            </a:fld>
            <a:endParaRPr 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44213AF-26F6-41FA-8D85-E2C5388D6E58}" type="datetimeFigureOut">
              <a:rPr lang="en-US" smtClean="0"/>
              <a:pPr/>
              <a:t>9/8/2017</a:t>
            </a:fld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44213AF-26F6-41FA-8D85-E2C5388D6E58}" type="datetimeFigureOut">
              <a:rPr lang="en-US" smtClean="0"/>
              <a:pPr/>
              <a:t>9/8/2017</a:t>
            </a:fld>
            <a:endParaRPr 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>
            <a:extLst/>
          </a:lstStyle>
          <a:p>
            <a:fld id="{544213AF-26F6-41FA-8D85-E2C5388D6E58}" type="datetimeFigureOut">
              <a:rPr lang="en-US" smtClean="0"/>
              <a:pPr/>
              <a:t>9/8/2017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zh-CN" altLang="en-US" smtClean="0"/>
              <a:t>单击图标添加图片</a:t>
            </a:r>
            <a:endParaRPr kumimoji="0"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544213AF-26F6-41FA-8D85-E2C5388D6E58}" type="datetimeFigureOut">
              <a:rPr lang="en-US" smtClean="0"/>
              <a:pPr/>
              <a:t>9/8/2017</a:t>
            </a:fld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kumimoji="0" lang="en-US">
              <a:solidFill>
                <a:schemeClr val="tx1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>
              <a:solidFill>
                <a:schemeClr val="tx1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8" name="任意多边形 7"/>
          <p:cNvSpPr>
            <a:spLocks/>
          </p:cNvSpPr>
          <p:nvPr/>
        </p:nvSpPr>
        <p:spPr bwMode="auto">
          <a:xfrm>
            <a:off x="716436" y="5001993"/>
            <a:ext cx="3802003" cy="144311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-329" y="347"/>
                </a:moveTo>
                <a:lnTo>
                  <a:pt x="7156" y="682"/>
                </a:lnTo>
                <a:lnTo>
                  <a:pt x="5229" y="682"/>
                </a:lnTo>
                <a:lnTo>
                  <a:pt x="-328" y="345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9" name="任意多边形 8"/>
          <p:cNvSpPr>
            <a:spLocks/>
          </p:cNvSpPr>
          <p:nvPr/>
        </p:nvSpPr>
        <p:spPr bwMode="auto">
          <a:xfrm>
            <a:off x="-53561" y="5785023"/>
            <a:ext cx="3802003" cy="838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817" y="97"/>
                </a:moveTo>
                <a:lnTo>
                  <a:pt x="6408" y="682"/>
                </a:lnTo>
                <a:lnTo>
                  <a:pt x="5232" y="685"/>
                </a:lnTo>
                <a:lnTo>
                  <a:pt x="829" y="101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0" name="直角三角形 9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1" name="直接连接符 10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燕尾形 11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13" name="燕尾形 12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任意多边形 12"/>
          <p:cNvSpPr>
            <a:spLocks/>
          </p:cNvSpPr>
          <p:nvPr/>
        </p:nvSpPr>
        <p:spPr bwMode="auto">
          <a:xfrm>
            <a:off x="716436" y="5001993"/>
            <a:ext cx="3802003" cy="144311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-329" y="347"/>
                </a:moveTo>
                <a:lnTo>
                  <a:pt x="7156" y="682"/>
                </a:lnTo>
                <a:lnTo>
                  <a:pt x="5229" y="682"/>
                </a:lnTo>
                <a:lnTo>
                  <a:pt x="-328" y="345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2" name="任意多边形 11"/>
          <p:cNvSpPr>
            <a:spLocks/>
          </p:cNvSpPr>
          <p:nvPr/>
        </p:nvSpPr>
        <p:spPr bwMode="auto">
          <a:xfrm>
            <a:off x="-53561" y="5785023"/>
            <a:ext cx="3802003" cy="838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817" y="97"/>
                </a:moveTo>
                <a:lnTo>
                  <a:pt x="6408" y="682"/>
                </a:lnTo>
                <a:lnTo>
                  <a:pt x="5232" y="685"/>
                </a:lnTo>
                <a:lnTo>
                  <a:pt x="829" y="101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4" name="直角三角形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3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5" name="直接连接符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标题占位符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0" name="文本占位符 29"/>
          <p:cNvSpPr>
            <a:spLocks noGrp="1"/>
          </p:cNvSpPr>
          <p:nvPr>
            <p:ph type="body" idx="1"/>
          </p:nvPr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  <a:p>
            <a:pPr lvl="1" eaLnBrk="1" latinLnBrk="0" hangingPunct="1"/>
            <a:r>
              <a:rPr kumimoji="0" lang="zh-CN" altLang="en-US" smtClean="0"/>
              <a:t>第二级</a:t>
            </a:r>
          </a:p>
          <a:p>
            <a:pPr lvl="2" eaLnBrk="1" latinLnBrk="0" hangingPunct="1"/>
            <a:r>
              <a:rPr kumimoji="0" lang="zh-CN" altLang="en-US" smtClean="0"/>
              <a:t>第三级</a:t>
            </a:r>
          </a:p>
          <a:p>
            <a:pPr lvl="3" eaLnBrk="1" latinLnBrk="0" hangingPunct="1"/>
            <a:r>
              <a:rPr kumimoji="0" lang="zh-CN" altLang="en-US" smtClean="0"/>
              <a:t>第四级</a:t>
            </a:r>
          </a:p>
          <a:p>
            <a:pPr lvl="4" eaLnBrk="1" latinLnBrk="0" hangingPunct="1"/>
            <a:r>
              <a:rPr kumimoji="0" lang="zh-CN" altLang="en-US" smtClean="0"/>
              <a:t>第五级</a:t>
            </a:r>
            <a:endParaRPr kumimoji="0" lang="en-US"/>
          </a:p>
        </p:txBody>
      </p:sp>
      <p:sp>
        <p:nvSpPr>
          <p:cNvPr id="10" name="日期占位符 9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544213AF-26F6-41FA-8D85-E2C5388D6E58}" type="datetimeFigureOut">
              <a:rPr lang="en-US" smtClean="0"/>
              <a:pPr/>
              <a:t>9/8/2017</a:t>
            </a:fld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2" name="页脚占位符 21"/>
          <p:cNvSpPr>
            <a:spLocks noGrp="1"/>
          </p:cNvSpPr>
          <p:nvPr>
            <p:ph type="ftr" sz="quarter" idx="3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pPr algn="r" eaLnBrk="1" latinLnBrk="0" hangingPunct="1"/>
            <a:endParaRPr kumimoji="0" lang="en-US" sz="1000" dirty="0">
              <a:solidFill>
                <a:schemeClr val="tx1"/>
              </a:solidFill>
            </a:endParaRPr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4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 sz="1000" b="0">
              <a:solidFill>
                <a:schemeClr val="tx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785786" y="2428868"/>
            <a:ext cx="7886728" cy="2472703"/>
          </a:xfrm>
        </p:spPr>
        <p:txBody>
          <a:bodyPr>
            <a:noAutofit/>
          </a:bodyPr>
          <a:lstStyle/>
          <a:p>
            <a:pPr algn="ctr"/>
            <a:r>
              <a:rPr lang="en-US" altLang="en-US" sz="2800" dirty="0" smtClean="0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  <a:t/>
            </a:r>
            <a:br>
              <a:rPr lang="en-US" altLang="en-US" sz="2800" dirty="0" smtClean="0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</a:br>
            <a:r>
              <a:rPr lang="en-US" altLang="en-US" sz="2800" dirty="0" smtClean="0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  <a:t/>
            </a:r>
            <a:br>
              <a:rPr lang="en-US" altLang="en-US" sz="2800" dirty="0" smtClean="0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</a:br>
            <a:r>
              <a:rPr lang="en-US" altLang="en-US" sz="2800" dirty="0" smtClean="0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  <a:t/>
            </a:r>
            <a:br>
              <a:rPr lang="en-US" altLang="en-US" sz="2800" dirty="0" smtClean="0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</a:br>
            <a:r>
              <a:rPr lang="en-US" altLang="zh-CN" sz="2800" dirty="0" smtClean="0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  <a:t/>
            </a:r>
            <a:br>
              <a:rPr lang="en-US" altLang="zh-CN" sz="2800" dirty="0" smtClean="0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</a:br>
            <a:r>
              <a:rPr lang="en-US" sz="2800" dirty="0" smtClean="0"/>
              <a:t> </a:t>
            </a:r>
            <a:r>
              <a:rPr lang="en-US" altLang="en-US" sz="2800" dirty="0" smtClean="0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  <a:t>4.9   </a:t>
            </a:r>
            <a:r>
              <a:rPr lang="zh-CN" altLang="en-US" sz="2800" dirty="0" smtClean="0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  <a:t>利用</a:t>
            </a:r>
            <a:r>
              <a:rPr lang="en-US" altLang="zh-CN" sz="2800" dirty="0" smtClean="0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  <a:t>DFT</a:t>
            </a:r>
            <a:r>
              <a:rPr lang="zh-CN" altLang="en-US" sz="2800" dirty="0" smtClean="0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  <a:t>（采用</a:t>
            </a:r>
            <a:r>
              <a:rPr lang="en-US" altLang="en-US" sz="2800" dirty="0" smtClean="0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  <a:t>FFT</a:t>
            </a:r>
            <a:r>
              <a:rPr lang="zh-CN" altLang="en-US" sz="2800" dirty="0" smtClean="0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  <a:t>算法）计算线性卷积</a:t>
            </a:r>
            <a:br>
              <a:rPr lang="zh-CN" altLang="en-US" sz="2800" dirty="0" smtClean="0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</a:br>
            <a:r>
              <a:rPr lang="zh-CN" altLang="en-US" sz="2800" dirty="0" smtClean="0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  <a:t/>
            </a:r>
            <a:br>
              <a:rPr lang="zh-CN" altLang="en-US" sz="2800" dirty="0" smtClean="0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</a:br>
            <a:r>
              <a:rPr lang="zh-CN" altLang="en-US" sz="2800" dirty="0" smtClean="0"/>
              <a:t/>
            </a:r>
            <a:br>
              <a:rPr lang="zh-CN" altLang="en-US" sz="2800" dirty="0" smtClean="0"/>
            </a:br>
            <a:r>
              <a:rPr lang="zh-CN" altLang="en-US" sz="2800" dirty="0" smtClean="0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  <a:t/>
            </a:r>
            <a:br>
              <a:rPr lang="zh-CN" altLang="en-US" sz="2800" dirty="0" smtClean="0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</a:br>
            <a:endParaRPr lang="zh-CN" altLang="en-US" sz="2800" dirty="0">
              <a:solidFill>
                <a:schemeClr val="tx1"/>
              </a:solidFill>
              <a:latin typeface="黑体" pitchFamily="2" charset="-122"/>
              <a:ea typeface="黑体" pitchFamily="2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14348" y="500042"/>
            <a:ext cx="7141699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/>
              <a:t>例</a:t>
            </a:r>
            <a:r>
              <a:rPr lang="en-US" altLang="zh-CN" sz="2400" b="1" dirty="0" smtClean="0"/>
              <a:t>4.2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 smtClean="0"/>
              <a:t>已知输入序列</a:t>
            </a:r>
            <a:r>
              <a:rPr lang="en-US" altLang="zh-CN" sz="2400" b="1" i="1" dirty="0" smtClean="0"/>
              <a:t>x</a:t>
            </a:r>
            <a:r>
              <a:rPr lang="en-US" altLang="zh-CN" sz="2400" b="1" dirty="0" smtClean="0"/>
              <a:t>(</a:t>
            </a:r>
            <a:r>
              <a:rPr lang="en-US" altLang="zh-CN" sz="2400" b="1" i="1" dirty="0" smtClean="0"/>
              <a:t>n</a:t>
            </a:r>
            <a:r>
              <a:rPr lang="en-US" altLang="zh-CN" sz="2400" b="1" dirty="0" smtClean="0"/>
              <a:t>)</a:t>
            </a:r>
            <a:r>
              <a:rPr lang="zh-CN" altLang="en-US" sz="2400" b="1" dirty="0" smtClean="0"/>
              <a:t>及系统的单位冲激响应</a:t>
            </a:r>
            <a:r>
              <a:rPr lang="en-US" altLang="zh-CN" sz="2400" b="1" i="1" dirty="0" smtClean="0"/>
              <a:t>h</a:t>
            </a:r>
            <a:r>
              <a:rPr lang="en-US" altLang="zh-CN" sz="2400" b="1" dirty="0" smtClean="0"/>
              <a:t>(</a:t>
            </a:r>
            <a:r>
              <a:rPr lang="en-US" altLang="zh-CN" sz="2400" b="1" i="1" dirty="0" smtClean="0"/>
              <a:t>n</a:t>
            </a:r>
            <a:r>
              <a:rPr lang="en-US" altLang="zh-CN" sz="2400" b="1" dirty="0" smtClean="0"/>
              <a:t>)</a:t>
            </a:r>
            <a:r>
              <a:rPr lang="zh-CN" altLang="en-US" sz="2400" b="1" dirty="0" smtClean="0"/>
              <a:t>分别为</a:t>
            </a:r>
          </a:p>
          <a:p>
            <a:pPr>
              <a:lnSpc>
                <a:spcPct val="150000"/>
              </a:lnSpc>
            </a:pPr>
            <a:r>
              <a:rPr lang="en-US" altLang="zh-CN" sz="2400" b="1" dirty="0" smtClean="0"/>
              <a:t>                   </a:t>
            </a:r>
            <a:r>
              <a:rPr lang="en-US" altLang="zh-CN" sz="2400" b="1" i="1" dirty="0" smtClean="0"/>
              <a:t>x</a:t>
            </a:r>
            <a:r>
              <a:rPr lang="en-US" altLang="zh-CN" sz="2400" b="1" dirty="0" smtClean="0"/>
              <a:t>(</a:t>
            </a:r>
            <a:r>
              <a:rPr lang="en-US" altLang="zh-CN" sz="2400" b="1" i="1" dirty="0" smtClean="0"/>
              <a:t>n</a:t>
            </a:r>
            <a:r>
              <a:rPr lang="en-US" altLang="zh-CN" sz="2400" b="1" dirty="0"/>
              <a:t>) =</a:t>
            </a:r>
            <a:r>
              <a:rPr lang="en-US" altLang="zh-CN" sz="2400" b="1" dirty="0" smtClean="0"/>
              <a:t>13-</a:t>
            </a:r>
            <a:r>
              <a:rPr lang="en-US" altLang="zh-CN" sz="2400" b="1" i="1" dirty="0" smtClean="0"/>
              <a:t>n</a:t>
            </a:r>
            <a:r>
              <a:rPr lang="en-US" altLang="zh-CN" sz="2400" b="1" dirty="0" smtClean="0"/>
              <a:t>,    0≤</a:t>
            </a:r>
            <a:r>
              <a:rPr lang="en-US" altLang="zh-CN" sz="2400" b="1" i="1" dirty="0" smtClean="0"/>
              <a:t>n</a:t>
            </a:r>
            <a:r>
              <a:rPr lang="en-US" altLang="zh-CN" sz="2400" b="1" dirty="0" smtClean="0"/>
              <a:t>≤12</a:t>
            </a:r>
          </a:p>
          <a:p>
            <a:pPr>
              <a:lnSpc>
                <a:spcPct val="150000"/>
              </a:lnSpc>
            </a:pPr>
            <a:r>
              <a:rPr lang="en-US" altLang="zh-CN" sz="2400" b="1" dirty="0" smtClean="0"/>
              <a:t>                   </a:t>
            </a:r>
            <a:r>
              <a:rPr lang="en-US" altLang="zh-CN" sz="2400" b="1" i="1" dirty="0" smtClean="0"/>
              <a:t>h</a:t>
            </a:r>
            <a:r>
              <a:rPr lang="en-US" altLang="zh-CN" sz="2400" b="1" dirty="0" smtClean="0"/>
              <a:t>(</a:t>
            </a:r>
            <a:r>
              <a:rPr lang="en-US" altLang="zh-CN" sz="2400" b="1" i="1" dirty="0" smtClean="0"/>
              <a:t>n</a:t>
            </a:r>
            <a:r>
              <a:rPr lang="en-US" altLang="zh-CN" sz="2400" b="1" dirty="0"/>
              <a:t>) </a:t>
            </a:r>
            <a:r>
              <a:rPr lang="en-US" altLang="zh-CN" sz="2400" b="1" dirty="0" smtClean="0"/>
              <a:t>={2,-1,1}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 smtClean="0"/>
              <a:t>试利用重叠相加法求</a:t>
            </a:r>
            <a:r>
              <a:rPr lang="en-US" altLang="zh-CN" sz="2400" b="1" i="1" dirty="0"/>
              <a:t>x</a:t>
            </a:r>
            <a:r>
              <a:rPr lang="en-US" altLang="zh-CN" sz="2400" b="1" dirty="0"/>
              <a:t>(</a:t>
            </a:r>
            <a:r>
              <a:rPr lang="en-US" altLang="zh-CN" sz="2400" b="1" i="1" dirty="0"/>
              <a:t>n</a:t>
            </a:r>
            <a:r>
              <a:rPr lang="en-US" altLang="zh-CN" sz="2400" b="1" dirty="0"/>
              <a:t>)</a:t>
            </a:r>
            <a:r>
              <a:rPr lang="zh-CN" altLang="en-US" sz="2400" b="1" dirty="0" smtClean="0"/>
              <a:t>通过系统</a:t>
            </a:r>
            <a:r>
              <a:rPr lang="en-US" altLang="zh-CN" sz="2400" b="1" i="1" dirty="0"/>
              <a:t>h</a:t>
            </a:r>
            <a:r>
              <a:rPr lang="en-US" altLang="zh-CN" sz="2400" b="1" dirty="0"/>
              <a:t>(</a:t>
            </a:r>
            <a:r>
              <a:rPr lang="en-US" altLang="zh-CN" sz="2400" b="1" i="1" dirty="0"/>
              <a:t>n</a:t>
            </a:r>
            <a:r>
              <a:rPr lang="en-US" altLang="zh-CN" sz="2400" b="1" dirty="0"/>
              <a:t>)</a:t>
            </a:r>
            <a:r>
              <a:rPr lang="zh-CN" altLang="en-US" sz="2400" b="1" dirty="0" smtClean="0"/>
              <a:t>的输出，即求</a:t>
            </a:r>
          </a:p>
          <a:p>
            <a:pPr>
              <a:lnSpc>
                <a:spcPct val="150000"/>
              </a:lnSpc>
            </a:pPr>
            <a:r>
              <a:rPr lang="en-US" altLang="zh-CN" sz="2400" b="1" dirty="0" smtClean="0"/>
              <a:t>                  </a:t>
            </a:r>
            <a:r>
              <a:rPr lang="en-US" altLang="zh-CN" sz="2400" b="1" i="1" dirty="0" smtClean="0"/>
              <a:t>y</a:t>
            </a:r>
            <a:r>
              <a:rPr lang="en-US" altLang="zh-CN" sz="2400" b="1" dirty="0" smtClean="0"/>
              <a:t>(</a:t>
            </a:r>
            <a:r>
              <a:rPr lang="en-US" altLang="zh-CN" sz="2400" b="1" i="1" dirty="0" smtClean="0"/>
              <a:t>n</a:t>
            </a:r>
            <a:r>
              <a:rPr lang="en-US" altLang="zh-CN" sz="2400" b="1" dirty="0"/>
              <a:t>) = </a:t>
            </a:r>
            <a:r>
              <a:rPr lang="en-US" altLang="zh-CN" sz="2400" b="1" i="1" dirty="0" smtClean="0"/>
              <a:t>x</a:t>
            </a:r>
            <a:r>
              <a:rPr lang="en-US" altLang="zh-CN" sz="2400" b="1" dirty="0" smtClean="0"/>
              <a:t>(</a:t>
            </a:r>
            <a:r>
              <a:rPr lang="en-US" altLang="zh-CN" sz="2400" b="1" i="1" dirty="0" smtClean="0"/>
              <a:t>n</a:t>
            </a:r>
            <a:r>
              <a:rPr lang="en-US" altLang="zh-CN" sz="2400" b="1" dirty="0"/>
              <a:t>) </a:t>
            </a:r>
            <a:r>
              <a:rPr lang="zh-CN" altLang="en-US" sz="2400" b="1" dirty="0" smtClean="0"/>
              <a:t>*</a:t>
            </a:r>
            <a:r>
              <a:rPr lang="en-US" altLang="zh-CN" sz="2400" b="1" dirty="0" smtClean="0"/>
              <a:t> </a:t>
            </a:r>
            <a:r>
              <a:rPr lang="en-US" altLang="zh-CN" sz="2400" b="1" i="1" dirty="0"/>
              <a:t>h</a:t>
            </a:r>
            <a:r>
              <a:rPr lang="en-US" altLang="zh-CN" sz="2400" b="1" dirty="0"/>
              <a:t>(</a:t>
            </a:r>
            <a:r>
              <a:rPr lang="en-US" altLang="zh-CN" sz="2400" b="1" i="1" dirty="0"/>
              <a:t>n</a:t>
            </a:r>
            <a:r>
              <a:rPr lang="en-US" altLang="zh-CN" sz="2400" b="1" dirty="0"/>
              <a:t>) </a:t>
            </a:r>
            <a:endParaRPr lang="zh-CN" altLang="en-US" sz="2400" b="1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971600" y="4562520"/>
            <a:ext cx="878767" cy="576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/>
              <a:t>例</a:t>
            </a:r>
            <a:r>
              <a:rPr lang="en-US" altLang="zh-CN" sz="2400" b="1" dirty="0" smtClean="0"/>
              <a:t>4.3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599107"/>
            <a:ext cx="7772400" cy="1829761"/>
          </a:xfrm>
        </p:spPr>
        <p:txBody>
          <a:bodyPr>
            <a:normAutofit/>
          </a:bodyPr>
          <a:lstStyle/>
          <a:p>
            <a:pPr algn="l"/>
            <a:r>
              <a:rPr lang="zh-CN" altLang="en-US" sz="4000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作业：</a:t>
            </a:r>
            <a:endParaRPr lang="zh-CN" altLang="en-US" sz="4000" dirty="0">
              <a:solidFill>
                <a:srgbClr val="FF0000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685800" y="3143248"/>
            <a:ext cx="7772400" cy="1199704"/>
          </a:xfrm>
        </p:spPr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71472" y="357166"/>
            <a:ext cx="2116285" cy="576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 smtClean="0">
                <a:solidFill>
                  <a:srgbClr val="C00000"/>
                </a:solidFill>
              </a:rPr>
              <a:t>1.  </a:t>
            </a:r>
            <a:r>
              <a:rPr lang="zh-CN" altLang="en-US" sz="2400" b="1" dirty="0" smtClean="0">
                <a:solidFill>
                  <a:srgbClr val="C00000"/>
                </a:solidFill>
              </a:rPr>
              <a:t>重叠相加法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41650" y="1000108"/>
            <a:ext cx="1415772" cy="576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/>
              <a:t>基本思路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28662" y="1643050"/>
            <a:ext cx="7877478" cy="22382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/>
              <a:t>将输入长序列</a:t>
            </a:r>
            <a:r>
              <a:rPr lang="en-US" sz="2400" b="1" i="1" dirty="0" smtClean="0"/>
              <a:t>x</a:t>
            </a:r>
            <a:r>
              <a:rPr lang="en-US" sz="2400" b="1" dirty="0" smtClean="0"/>
              <a:t>(</a:t>
            </a:r>
            <a:r>
              <a:rPr lang="en-US" sz="2400" b="1" i="1" dirty="0" smtClean="0"/>
              <a:t>n</a:t>
            </a:r>
            <a:r>
              <a:rPr lang="en-US" sz="2400" b="1" dirty="0" smtClean="0"/>
              <a:t>)</a:t>
            </a:r>
            <a:r>
              <a:rPr lang="zh-CN" altLang="en-US" sz="2400" b="1" dirty="0" smtClean="0"/>
              <a:t>分段每段长度为</a:t>
            </a:r>
            <a:r>
              <a:rPr lang="en-US" sz="2400" b="1" i="1" dirty="0" smtClean="0"/>
              <a:t>L</a:t>
            </a:r>
            <a:r>
              <a:rPr lang="zh-CN" altLang="en-US" sz="2400" b="1" dirty="0" smtClean="0"/>
              <a:t>点，然后依次计算</a:t>
            </a:r>
            <a:endParaRPr lang="en-US" altLang="zh-CN" sz="2400" b="1" dirty="0" smtClean="0"/>
          </a:p>
          <a:p>
            <a:pPr>
              <a:lnSpc>
                <a:spcPct val="150000"/>
              </a:lnSpc>
            </a:pPr>
            <a:r>
              <a:rPr lang="zh-CN" altLang="en-US" sz="2400" b="1" dirty="0" smtClean="0"/>
              <a:t>每段与</a:t>
            </a:r>
            <a:r>
              <a:rPr lang="en-US" sz="2400" b="1" i="1" dirty="0" smtClean="0"/>
              <a:t>h</a:t>
            </a:r>
            <a:r>
              <a:rPr lang="en-US" sz="2400" b="1" dirty="0" smtClean="0"/>
              <a:t>(</a:t>
            </a:r>
            <a:r>
              <a:rPr lang="en-US" sz="2400" b="1" i="1" dirty="0" smtClean="0"/>
              <a:t>n</a:t>
            </a:r>
            <a:r>
              <a:rPr lang="en-US" sz="2400" b="1" dirty="0" smtClean="0"/>
              <a:t>)</a:t>
            </a:r>
            <a:r>
              <a:rPr lang="zh-CN" altLang="en-US" sz="2400" b="1" dirty="0" smtClean="0"/>
              <a:t>的卷积，再由它们求得输出</a:t>
            </a:r>
            <a:r>
              <a:rPr lang="en-US" sz="2400" b="1" i="1" dirty="0" smtClean="0"/>
              <a:t>y</a:t>
            </a:r>
            <a:r>
              <a:rPr lang="en-US" sz="2400" b="1" dirty="0" smtClean="0"/>
              <a:t>(</a:t>
            </a:r>
            <a:r>
              <a:rPr lang="en-US" sz="2400" b="1" i="1" dirty="0" smtClean="0"/>
              <a:t>n</a:t>
            </a:r>
            <a:r>
              <a:rPr lang="en-US" sz="2400" b="1" dirty="0" smtClean="0"/>
              <a:t>)</a:t>
            </a:r>
            <a:r>
              <a:rPr lang="zh-CN" altLang="en-US" sz="2400" b="1" dirty="0" smtClean="0"/>
              <a:t>。当然是利</a:t>
            </a:r>
            <a:endParaRPr lang="en-US" altLang="zh-CN" sz="2400" b="1" dirty="0" smtClean="0"/>
          </a:p>
          <a:p>
            <a:pPr>
              <a:lnSpc>
                <a:spcPct val="150000"/>
              </a:lnSpc>
            </a:pPr>
            <a:r>
              <a:rPr lang="zh-CN" altLang="en-US" sz="2400" b="1" dirty="0" smtClean="0"/>
              <a:t>用圆周卷积代替线性卷积，用</a:t>
            </a:r>
            <a:r>
              <a:rPr lang="en-US" sz="2400" b="1" dirty="0" smtClean="0"/>
              <a:t>DFT</a:t>
            </a:r>
            <a:r>
              <a:rPr lang="zh-CN" altLang="en-US" sz="2400" b="1" dirty="0" smtClean="0"/>
              <a:t>办法（采用</a:t>
            </a:r>
            <a:r>
              <a:rPr lang="en-US" sz="2400" b="1" dirty="0" smtClean="0"/>
              <a:t>FFT</a:t>
            </a:r>
            <a:r>
              <a:rPr lang="zh-CN" altLang="en-US" sz="2400" b="1" dirty="0" smtClean="0"/>
              <a:t>算法）</a:t>
            </a:r>
            <a:endParaRPr lang="en-US" altLang="zh-CN" sz="2400" b="1" dirty="0" smtClean="0"/>
          </a:p>
          <a:p>
            <a:pPr>
              <a:lnSpc>
                <a:spcPct val="150000"/>
              </a:lnSpc>
            </a:pPr>
            <a:r>
              <a:rPr lang="zh-CN" altLang="en-US" sz="2400" b="1" dirty="0" smtClean="0"/>
              <a:t>来求解。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 descr="image00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14414" y="1571612"/>
            <a:ext cx="4572032" cy="4905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75" name="Picture 3" descr="image00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84430" y="2357430"/>
            <a:ext cx="4287702" cy="7857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76" name="Picture 4" descr="image00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285852" y="3500438"/>
            <a:ext cx="2480208" cy="5000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77" name="Picture 5" descr="image00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285852" y="4286256"/>
            <a:ext cx="2826460" cy="10001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1142976" y="642918"/>
            <a:ext cx="3642344" cy="576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i="1" dirty="0" smtClean="0"/>
              <a:t>h</a:t>
            </a:r>
            <a:r>
              <a:rPr lang="en-US" sz="2400" b="1" dirty="0" smtClean="0"/>
              <a:t>(</a:t>
            </a:r>
            <a:r>
              <a:rPr lang="en-US" sz="2400" b="1" i="1" dirty="0" smtClean="0"/>
              <a:t>n</a:t>
            </a:r>
            <a:r>
              <a:rPr lang="en-US" sz="2400" b="1" dirty="0" smtClean="0"/>
              <a:t>)</a:t>
            </a:r>
            <a:r>
              <a:rPr lang="zh-CN" altLang="en-US" sz="2400" b="1" dirty="0" smtClean="0"/>
              <a:t>为</a:t>
            </a:r>
            <a:r>
              <a:rPr lang="en-US" sz="2400" b="1" i="1" dirty="0" smtClean="0"/>
              <a:t>M</a:t>
            </a:r>
            <a:r>
              <a:rPr lang="zh-CN" altLang="en-US" sz="2400" b="1" dirty="0" smtClean="0"/>
              <a:t>点序列</a:t>
            </a:r>
            <a:r>
              <a:rPr lang="en-US" sz="2400" b="1" dirty="0" smtClean="0"/>
              <a:t>(0≤</a:t>
            </a:r>
            <a:r>
              <a:rPr lang="en-US" sz="2400" b="1" i="1" dirty="0" smtClean="0"/>
              <a:t>n</a:t>
            </a:r>
            <a:r>
              <a:rPr lang="en-US" sz="2400" b="1" dirty="0" smtClean="0"/>
              <a:t>≤</a:t>
            </a:r>
            <a:r>
              <a:rPr lang="en-US" sz="2400" b="1" i="1" dirty="0" smtClean="0"/>
              <a:t>M</a:t>
            </a:r>
            <a:r>
              <a:rPr lang="en-US" sz="2400" b="1" dirty="0" smtClean="0"/>
              <a:t>-1)</a:t>
            </a:r>
            <a:endParaRPr lang="zh-CN" altLang="en-US" sz="2400" b="1" dirty="0" smtClean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:\DSP程佩青课件\064937-01 数字信号处理教程（第四版）(经典版) 40571-9\CTP\TU\4t33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90477" y="642918"/>
            <a:ext cx="7239109" cy="466263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28596" y="285728"/>
            <a:ext cx="2031325" cy="576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 smtClean="0">
                <a:solidFill>
                  <a:srgbClr val="0033CC"/>
                </a:solidFill>
              </a:rPr>
              <a:t>2. </a:t>
            </a:r>
            <a:r>
              <a:rPr lang="zh-CN" altLang="en-US" sz="2400" b="1" dirty="0" smtClean="0">
                <a:solidFill>
                  <a:srgbClr val="0033CC"/>
                </a:solidFill>
              </a:rPr>
              <a:t>重叠保留法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14348" y="928670"/>
            <a:ext cx="1107996" cy="576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/>
              <a:t>思路：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14348" y="1571612"/>
            <a:ext cx="6774611" cy="11302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/>
              <a:t>设</a:t>
            </a:r>
            <a:r>
              <a:rPr lang="en-US" sz="2400" b="1" i="1" dirty="0" smtClean="0"/>
              <a:t>x</a:t>
            </a:r>
            <a:r>
              <a:rPr lang="en-US" sz="2400" b="1" i="1" baseline="-25000" dirty="0" smtClean="0"/>
              <a:t>i</a:t>
            </a:r>
            <a:r>
              <a:rPr lang="en-US" sz="2400" b="1" dirty="0" smtClean="0"/>
              <a:t>(</a:t>
            </a:r>
            <a:r>
              <a:rPr lang="en-US" sz="2400" b="1" i="1" dirty="0" smtClean="0"/>
              <a:t>n</a:t>
            </a:r>
            <a:r>
              <a:rPr lang="en-US" sz="2400" b="1" dirty="0" smtClean="0"/>
              <a:t>)</a:t>
            </a:r>
            <a:r>
              <a:rPr lang="zh-CN" altLang="en-US" sz="2400" b="1" dirty="0" smtClean="0"/>
              <a:t>是</a:t>
            </a:r>
            <a:r>
              <a:rPr lang="en-US" sz="2400" b="1" i="1" dirty="0" smtClean="0"/>
              <a:t>x</a:t>
            </a:r>
            <a:r>
              <a:rPr lang="en-US" sz="2400" b="1" dirty="0" smtClean="0"/>
              <a:t>(</a:t>
            </a:r>
            <a:r>
              <a:rPr lang="en-US" sz="2400" b="1" i="1" dirty="0" smtClean="0"/>
              <a:t>n</a:t>
            </a:r>
            <a:r>
              <a:rPr lang="en-US" sz="2400" b="1" dirty="0" smtClean="0"/>
              <a:t>)</a:t>
            </a:r>
            <a:r>
              <a:rPr lang="zh-CN" altLang="en-US" sz="2400" b="1" dirty="0" smtClean="0"/>
              <a:t>的第</a:t>
            </a:r>
            <a:r>
              <a:rPr lang="en-US" sz="2400" b="1" i="1" dirty="0" err="1" smtClean="0"/>
              <a:t>i</a:t>
            </a:r>
            <a:r>
              <a:rPr lang="zh-CN" altLang="en-US" sz="2400" b="1" dirty="0" smtClean="0"/>
              <a:t>段长度为</a:t>
            </a:r>
            <a:r>
              <a:rPr lang="en-US" sz="2400" b="1" i="1" dirty="0" smtClean="0"/>
              <a:t>N</a:t>
            </a:r>
            <a:r>
              <a:rPr lang="zh-CN" altLang="en-US" sz="2400" b="1" dirty="0" smtClean="0"/>
              <a:t>点的序列</a:t>
            </a:r>
            <a:r>
              <a:rPr lang="en-US" sz="2400" b="1" dirty="0" smtClean="0"/>
              <a:t>0≤</a:t>
            </a:r>
            <a:r>
              <a:rPr lang="en-US" sz="2400" b="1" i="1" dirty="0" smtClean="0"/>
              <a:t>n</a:t>
            </a:r>
            <a:r>
              <a:rPr lang="en-US" sz="2400" b="1" dirty="0" smtClean="0"/>
              <a:t>≤</a:t>
            </a:r>
            <a:r>
              <a:rPr lang="en-US" sz="2400" b="1" i="1" dirty="0" smtClean="0"/>
              <a:t>N</a:t>
            </a:r>
            <a:r>
              <a:rPr lang="en-US" sz="2400" b="1" dirty="0" smtClean="0"/>
              <a:t>-1</a:t>
            </a:r>
            <a:r>
              <a:rPr lang="zh-CN" altLang="en-US" sz="2400" b="1" dirty="0" smtClean="0"/>
              <a:t>，</a:t>
            </a:r>
            <a:endParaRPr lang="en-US" altLang="zh-CN" sz="2400" b="1" dirty="0" smtClean="0"/>
          </a:p>
          <a:p>
            <a:pPr>
              <a:lnSpc>
                <a:spcPct val="150000"/>
              </a:lnSpc>
            </a:pPr>
            <a:r>
              <a:rPr lang="en-US" sz="2400" b="1" i="1" dirty="0" smtClean="0"/>
              <a:t>h</a:t>
            </a:r>
            <a:r>
              <a:rPr lang="en-US" sz="2400" b="1" dirty="0" smtClean="0"/>
              <a:t>(</a:t>
            </a:r>
            <a:r>
              <a:rPr lang="en-US" sz="2400" b="1" i="1" dirty="0" smtClean="0"/>
              <a:t>n</a:t>
            </a:r>
            <a:r>
              <a:rPr lang="en-US" sz="2400" b="1" dirty="0" smtClean="0"/>
              <a:t>)</a:t>
            </a:r>
            <a:r>
              <a:rPr lang="zh-CN" altLang="en-US" sz="2400" b="1" dirty="0" smtClean="0"/>
              <a:t>是</a:t>
            </a:r>
            <a:r>
              <a:rPr lang="en-US" sz="2400" b="1" i="1" dirty="0" smtClean="0"/>
              <a:t>M</a:t>
            </a:r>
            <a:r>
              <a:rPr lang="zh-CN" altLang="en-US" sz="2400" b="1" dirty="0" smtClean="0"/>
              <a:t>点序列</a:t>
            </a:r>
            <a:r>
              <a:rPr lang="en-US" sz="2400" b="1" dirty="0" smtClean="0"/>
              <a:t>(0≤</a:t>
            </a:r>
            <a:r>
              <a:rPr lang="en-US" sz="2400" b="1" i="1" dirty="0" smtClean="0"/>
              <a:t>n</a:t>
            </a:r>
            <a:r>
              <a:rPr lang="en-US" sz="2400" b="1" dirty="0" smtClean="0"/>
              <a:t>≤</a:t>
            </a:r>
            <a:r>
              <a:rPr lang="en-US" sz="2400" b="1" i="1" dirty="0" smtClean="0"/>
              <a:t>M</a:t>
            </a:r>
            <a:r>
              <a:rPr lang="en-US" sz="2400" b="1" dirty="0" smtClean="0"/>
              <a:t>-1),</a:t>
            </a:r>
            <a:r>
              <a:rPr lang="zh-CN" altLang="en-US" sz="2400" b="1" dirty="0" smtClean="0"/>
              <a:t>一般取</a:t>
            </a:r>
            <a:r>
              <a:rPr lang="en-US" sz="2400" b="1" i="1" dirty="0" smtClean="0"/>
              <a:t>M</a:t>
            </a:r>
            <a:r>
              <a:rPr lang="en-US" sz="2400" b="1" dirty="0" smtClean="0"/>
              <a:t>&lt;</a:t>
            </a:r>
            <a:r>
              <a:rPr lang="en-US" sz="2400" b="1" i="1" dirty="0" smtClean="0"/>
              <a:t>N</a:t>
            </a:r>
            <a:r>
              <a:rPr lang="en-US" sz="2400" b="1" dirty="0" smtClean="0"/>
              <a:t>, </a:t>
            </a:r>
            <a:r>
              <a:rPr lang="zh-CN" altLang="en-US" sz="2400" b="1" dirty="0" smtClean="0"/>
              <a:t>则</a:t>
            </a:r>
          </a:p>
        </p:txBody>
      </p:sp>
      <p:pic>
        <p:nvPicPr>
          <p:cNvPr id="29698" name="Picture 2" descr="image010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357554" y="3071834"/>
            <a:ext cx="2194452" cy="4286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785786" y="2928934"/>
            <a:ext cx="2731838" cy="576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/>
              <a:t>第</a:t>
            </a:r>
            <a:r>
              <a:rPr lang="en-US" altLang="zh-CN" sz="2400" b="1" i="1" dirty="0" err="1" smtClean="0"/>
              <a:t>i</a:t>
            </a:r>
            <a:r>
              <a:rPr lang="zh-CN" altLang="en-US" sz="2400" b="1" dirty="0" smtClean="0"/>
              <a:t>段的线性卷积：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072198" y="2928934"/>
            <a:ext cx="2040943" cy="576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/>
              <a:t>长度为</a:t>
            </a:r>
            <a:r>
              <a:rPr lang="en-US" sz="2400" b="1" i="1" dirty="0" smtClean="0"/>
              <a:t>N</a:t>
            </a:r>
            <a:r>
              <a:rPr lang="en-US" sz="2400" b="1" dirty="0" smtClean="0"/>
              <a:t>+</a:t>
            </a:r>
            <a:r>
              <a:rPr lang="en-US" sz="2400" b="1" i="1" dirty="0" smtClean="0"/>
              <a:t>M</a:t>
            </a:r>
            <a:r>
              <a:rPr lang="en-US" sz="2400" b="1" dirty="0" smtClean="0"/>
              <a:t>-1</a:t>
            </a:r>
            <a:endParaRPr lang="zh-CN" altLang="en-US" sz="2400" b="1" dirty="0" smtClean="0"/>
          </a:p>
        </p:txBody>
      </p:sp>
      <p:pic>
        <p:nvPicPr>
          <p:cNvPr id="29699" name="Picture 3" descr="image01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357554" y="3714752"/>
            <a:ext cx="1500198" cy="4412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700" name="图片 12" descr="image01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857752" y="3857628"/>
            <a:ext cx="285752" cy="2143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Box 10"/>
          <p:cNvSpPr txBox="1"/>
          <p:nvPr/>
        </p:nvSpPr>
        <p:spPr>
          <a:xfrm>
            <a:off x="5072066" y="3571876"/>
            <a:ext cx="732893" cy="5799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i="1" dirty="0" smtClean="0"/>
              <a:t>h</a:t>
            </a:r>
            <a:r>
              <a:rPr lang="en-US" sz="2400" b="1" dirty="0" smtClean="0"/>
              <a:t>(</a:t>
            </a:r>
            <a:r>
              <a:rPr lang="en-US" sz="2400" b="1" i="1" dirty="0" smtClean="0"/>
              <a:t>n</a:t>
            </a:r>
            <a:r>
              <a:rPr lang="en-US" sz="2400" b="1" dirty="0" smtClean="0"/>
              <a:t>)</a:t>
            </a:r>
            <a:endParaRPr lang="zh-CN" altLang="en-US" sz="2400" b="1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6072198" y="3638570"/>
            <a:ext cx="1335622" cy="576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/>
              <a:t>长度为</a:t>
            </a:r>
            <a:r>
              <a:rPr lang="en-US" sz="2400" b="1" i="1" dirty="0" smtClean="0"/>
              <a:t>N</a:t>
            </a:r>
            <a:endParaRPr lang="zh-CN" altLang="en-US" sz="2400" b="1" dirty="0" smtClean="0"/>
          </a:p>
        </p:txBody>
      </p:sp>
      <p:pic>
        <p:nvPicPr>
          <p:cNvPr id="29701" name="Picture 5" descr="image01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873602" y="4857785"/>
            <a:ext cx="642942" cy="4439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TextBox 14"/>
          <p:cNvSpPr txBox="1"/>
          <p:nvPr/>
        </p:nvSpPr>
        <p:spPr>
          <a:xfrm>
            <a:off x="2514340" y="4777884"/>
            <a:ext cx="359394" cy="5799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 smtClean="0"/>
              <a:t>=</a:t>
            </a:r>
            <a:endParaRPr lang="zh-CN" altLang="en-US" sz="2400" b="1" dirty="0" smtClean="0"/>
          </a:p>
        </p:txBody>
      </p:sp>
      <p:pic>
        <p:nvPicPr>
          <p:cNvPr id="29702" name="Picture 6" descr="image015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802296" y="4667433"/>
            <a:ext cx="2484084" cy="8332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xtBox 16"/>
          <p:cNvSpPr txBox="1"/>
          <p:nvPr/>
        </p:nvSpPr>
        <p:spPr>
          <a:xfrm>
            <a:off x="768592" y="3567132"/>
            <a:ext cx="2744662" cy="576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/>
              <a:t>第</a:t>
            </a:r>
            <a:r>
              <a:rPr lang="en-US" altLang="zh-CN" sz="2400" b="1" i="1" dirty="0" err="1" smtClean="0"/>
              <a:t>i</a:t>
            </a:r>
            <a:r>
              <a:rPr lang="zh-CN" altLang="en-US" sz="2400" b="1" dirty="0" smtClean="0"/>
              <a:t>段的圆周卷积：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14348" y="928670"/>
            <a:ext cx="78325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/>
              <a:t>圆周卷积点数</a:t>
            </a:r>
            <a:r>
              <a:rPr lang="en-US" sz="2400" b="1" i="1" dirty="0" smtClean="0"/>
              <a:t>N</a:t>
            </a:r>
            <a:r>
              <a:rPr lang="zh-CN" altLang="en-US" sz="2400" b="1" dirty="0" smtClean="0"/>
              <a:t>小于线性卷积长度</a:t>
            </a:r>
            <a:r>
              <a:rPr lang="en-US" sz="2400" b="1" i="1" dirty="0" smtClean="0"/>
              <a:t>N</a:t>
            </a:r>
            <a:r>
              <a:rPr lang="en-US" sz="2400" b="1" dirty="0" smtClean="0"/>
              <a:t>+</a:t>
            </a:r>
            <a:r>
              <a:rPr lang="en-US" sz="2400" b="1" i="1" dirty="0" smtClean="0"/>
              <a:t>M</a:t>
            </a:r>
            <a:r>
              <a:rPr lang="en-US" sz="2400" b="1" dirty="0" smtClean="0"/>
              <a:t>-1</a:t>
            </a:r>
            <a:r>
              <a:rPr lang="zh-CN" altLang="en-US" sz="2400" b="1" dirty="0" smtClean="0"/>
              <a:t>时的混叠情况：</a:t>
            </a:r>
          </a:p>
        </p:txBody>
      </p:sp>
      <p:pic>
        <p:nvPicPr>
          <p:cNvPr id="2050" name="Picture 2" descr="E:\DSP程佩青课件\064937-01 数字信号处理教程（第四版）(经典版) 40571-9\CTP\TU\4t34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24813" y="2071678"/>
            <a:ext cx="7533401" cy="234012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E:\DSP程佩青课件\064937-01 数字信号处理教程（第四版）(经典版) 40571-9\CTP\TU\4t35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868" y="214290"/>
            <a:ext cx="3714776" cy="6266647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642910" y="1620742"/>
            <a:ext cx="204094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b="1" dirty="0" smtClean="0">
                <a:solidFill>
                  <a:srgbClr val="0033CC"/>
                </a:solidFill>
              </a:rPr>
              <a:t>用保留信号</a:t>
            </a:r>
            <a:endParaRPr lang="en-US" altLang="zh-CN" sz="2400" b="1" dirty="0" smtClean="0">
              <a:solidFill>
                <a:srgbClr val="0033CC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zh-CN" altLang="en-US" sz="2400" b="1" dirty="0" smtClean="0">
                <a:solidFill>
                  <a:srgbClr val="0033CC"/>
                </a:solidFill>
              </a:rPr>
              <a:t>代替</a:t>
            </a:r>
            <a:endParaRPr lang="en-US" altLang="zh-CN" sz="2400" b="1" dirty="0" smtClean="0">
              <a:solidFill>
                <a:srgbClr val="0033CC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zh-CN" altLang="en-US" sz="2400" b="1" dirty="0" smtClean="0">
                <a:solidFill>
                  <a:srgbClr val="0033CC"/>
                </a:solidFill>
              </a:rPr>
              <a:t>补零后的</a:t>
            </a:r>
            <a:endParaRPr lang="en-US" altLang="zh-CN" sz="2400" b="1" dirty="0" smtClean="0">
              <a:solidFill>
                <a:srgbClr val="0033CC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zh-CN" altLang="en-US" sz="2400" b="1" dirty="0" smtClean="0">
                <a:solidFill>
                  <a:srgbClr val="0033CC"/>
                </a:solidFill>
              </a:rPr>
              <a:t>局部混叠现象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E:\DSP程佩青课件\064937-01 数字信号处理教程（第四版）(经典版) 40571-9\CTP\TU\4t36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707273" y="285728"/>
            <a:ext cx="4650940" cy="6424710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540411" y="3352818"/>
            <a:ext cx="17315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>
                <a:solidFill>
                  <a:srgbClr val="0033CC"/>
                </a:solidFill>
              </a:rPr>
              <a:t>重叠保留法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83568" y="476672"/>
            <a:ext cx="69847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 smtClean="0"/>
              <a:t>DFT</a:t>
            </a:r>
            <a:r>
              <a:rPr lang="zh-CN" altLang="en-US" sz="2400" b="1" dirty="0" smtClean="0"/>
              <a:t>计算如下（实际上，只能计算有限段数据，例如</a:t>
            </a:r>
            <a:r>
              <a:rPr lang="en-US" altLang="zh-CN" sz="2400" b="1" i="1" dirty="0" smtClean="0"/>
              <a:t>K</a:t>
            </a:r>
            <a:r>
              <a:rPr lang="zh-CN" altLang="en-US" sz="2400" b="1" dirty="0" smtClean="0"/>
              <a:t>段，则</a:t>
            </a:r>
            <a:r>
              <a:rPr lang="en-US" altLang="zh-CN" sz="2400" b="1" i="1" dirty="0" err="1" smtClean="0"/>
              <a:t>i</a:t>
            </a:r>
            <a:r>
              <a:rPr lang="zh-CN" altLang="en-US" sz="2400" b="1" dirty="0" smtClean="0"/>
              <a:t>的取值为</a:t>
            </a:r>
            <a:r>
              <a:rPr lang="en-US" altLang="zh-CN" sz="2400" b="1" i="1" dirty="0" err="1" smtClean="0"/>
              <a:t>i</a:t>
            </a:r>
            <a:r>
              <a:rPr lang="en-US" altLang="zh-CN" sz="2400" b="1" dirty="0" smtClean="0"/>
              <a:t>=0~</a:t>
            </a:r>
            <a:r>
              <a:rPr lang="en-US" altLang="zh-CN" sz="2400" b="1" i="1" dirty="0" smtClean="0"/>
              <a:t>K</a:t>
            </a:r>
            <a:r>
              <a:rPr lang="en-US" altLang="zh-CN" sz="2400" b="1" dirty="0" smtClean="0"/>
              <a:t>-1</a:t>
            </a:r>
            <a:r>
              <a:rPr lang="zh-CN" altLang="en-US" sz="2400" b="1" dirty="0" smtClean="0"/>
              <a:t>）</a:t>
            </a:r>
            <a:endParaRPr lang="zh-CN" altLang="en-US" sz="2400" b="1" dirty="0" smtClean="0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426" y="2708920"/>
            <a:ext cx="5472608" cy="27363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7189" y="2069692"/>
            <a:ext cx="4750468" cy="567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7936627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ourse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自定义 2">
      <a:majorFont>
        <a:latin typeface="Times New Roman"/>
        <a:ea typeface="楷体_GB2312"/>
        <a:cs typeface=""/>
      </a:majorFont>
      <a:minorFont>
        <a:latin typeface="Times New Roman"/>
        <a:ea typeface="楷体_GB2312"/>
        <a:cs typeface="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95000" t="-106500" r="5000" b="2065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>
    <a:spDef>
      <a:spPr>
        <a:noFill/>
        <a:ln w="19050"/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lnSpc>
            <a:spcPct val="150000"/>
          </a:lnSpc>
          <a:defRPr sz="2400" b="1" dirty="0" smtClean="0"/>
        </a:defPPr>
      </a:lst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1218</TotalTime>
  <Words>259</Words>
  <Application>Microsoft Office PowerPoint</Application>
  <PresentationFormat>全屏显示(4:3)</PresentationFormat>
  <Paragraphs>33</Paragraphs>
  <Slides>11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12" baseType="lpstr">
      <vt:lpstr>Concourse</vt:lpstr>
      <vt:lpstr>     4.9   利用DFT（采用FFT算法）计算线性卷积   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作业：</vt:lpstr>
    </vt:vector>
  </TitlesOfParts>
  <Company>WwW.YlmF.CoM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雨林木风</dc:creator>
  <cp:lastModifiedBy>E34Wen</cp:lastModifiedBy>
  <cp:revision>155</cp:revision>
  <dcterms:created xsi:type="dcterms:W3CDTF">2017-07-17T10:44:10Z</dcterms:created>
  <dcterms:modified xsi:type="dcterms:W3CDTF">2017-09-08T02:54:03Z</dcterms:modified>
</cp:coreProperties>
</file>